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64" r:id="rId4"/>
  </p:sldMasterIdLst>
  <p:notesMasterIdLst>
    <p:notesMasterId r:id="rId18"/>
  </p:notesMasterIdLst>
  <p:handoutMasterIdLst>
    <p:handoutMasterId r:id="rId19"/>
  </p:handoutMasterIdLst>
  <p:sldIdLst>
    <p:sldId id="295" r:id="rId5"/>
    <p:sldId id="296" r:id="rId6"/>
    <p:sldId id="282" r:id="rId7"/>
    <p:sldId id="285" r:id="rId8"/>
    <p:sldId id="297" r:id="rId9"/>
    <p:sldId id="286" r:id="rId10"/>
    <p:sldId id="298" r:id="rId11"/>
    <p:sldId id="294" r:id="rId12"/>
    <p:sldId id="299" r:id="rId13"/>
    <p:sldId id="300" r:id="rId14"/>
    <p:sldId id="303" r:id="rId15"/>
    <p:sldId id="260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3" autoAdjust="0"/>
    <p:restoredTop sz="91293" autoAdjust="0"/>
  </p:normalViewPr>
  <p:slideViewPr>
    <p:cSldViewPr snapToGrid="0">
      <p:cViewPr varScale="1">
        <p:scale>
          <a:sx n="72" d="100"/>
          <a:sy n="72" d="100"/>
        </p:scale>
        <p:origin x="504" y="60"/>
      </p:cViewPr>
      <p:guideLst/>
    </p:cSldViewPr>
  </p:slideViewPr>
  <p:outlineViewPr>
    <p:cViewPr>
      <p:scale>
        <a:sx n="33" d="100"/>
        <a:sy n="33" d="100"/>
      </p:scale>
      <p:origin x="0" y="-48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A81869F-F6FC-6A0D-CE07-6B540E550E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A6B6C1-6185-79F5-23C8-927538634E4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41E86C-C6B4-424D-8295-67D3386172F0}" type="datetimeFigureOut">
              <a:rPr lang="en-US" smtClean="0"/>
              <a:t>9/8/2025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153B-EAEA-CF1E-30D7-16C2E64586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2AFB7-47EE-893B-5887-BDC37DCA5F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94707-CAF6-40B0-A7EA-C5F3C63CBD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4112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988D07-B188-44E4-ABBB-6994C1A52936}" type="datetimeFigureOut">
              <a:rPr lang="en-US" smtClean="0"/>
              <a:t>9/8/2025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2455A-0D23-4EAB-9AF9-2CC2B3066B0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368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777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0997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847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93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5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1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654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773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07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8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9605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2455A-0D23-4EAB-9AF9-2CC2B3066B0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67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63674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989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45913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548640" anchor="b" anchorCtr="0">
            <a:noAutofit/>
          </a:bodyPr>
          <a:lstStyle>
            <a:lvl1pPr>
              <a:defRPr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344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08201"/>
            <a:ext cx="10058399" cy="3760891"/>
          </a:xfrm>
        </p:spPr>
        <p:txBody>
          <a:bodyPr lIns="91440">
            <a:normAutofit/>
          </a:bodyPr>
          <a:lstStyle>
            <a:lvl1pPr marL="347472" indent="-347472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3000"/>
            </a:lvl1pPr>
            <a:lvl2pPr>
              <a:spcBef>
                <a:spcPts val="1200"/>
              </a:spcBef>
              <a:spcAft>
                <a:spcPts val="200"/>
              </a:spcAft>
              <a:defRPr sz="3000"/>
            </a:lvl2pPr>
            <a:lvl3pPr>
              <a:spcBef>
                <a:spcPts val="1200"/>
              </a:spcBef>
              <a:spcAft>
                <a:spcPts val="200"/>
              </a:spcAft>
              <a:defRPr sz="3000"/>
            </a:lvl3pPr>
            <a:lvl4pPr>
              <a:spcBef>
                <a:spcPts val="1200"/>
              </a:spcBef>
              <a:spcAft>
                <a:spcPts val="200"/>
              </a:spcAft>
              <a:defRPr sz="3000"/>
            </a:lvl4pPr>
            <a:lvl5pPr>
              <a:spcBef>
                <a:spcPts val="1200"/>
              </a:spcBef>
              <a:spcAft>
                <a:spcPts val="200"/>
              </a:spcAft>
              <a:defRPr sz="3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481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54297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274320" rIns="822960" bIns="548640" anchor="b" anchorCtr="0">
            <a:noAutofit/>
          </a:bodyPr>
          <a:lstStyle>
            <a:lvl1pPr>
              <a:lnSpc>
                <a:spcPct val="80000"/>
              </a:lnSpc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43681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7DBCCDB-B58C-45B3-9E63-49F7B0819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white">
          <a:xfrm>
            <a:off x="0" y="4334005"/>
            <a:ext cx="12192000" cy="2523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244128-E256-C1DC-AC6D-2BF10AC41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5212" y="4609578"/>
            <a:ext cx="10058400" cy="1295922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A72A6B42-C371-4562-8E40-9EE1906C85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65212" y="5943600"/>
            <a:ext cx="10058400" cy="914400"/>
          </a:xfrm>
        </p:spPr>
        <p:txBody>
          <a:bodyPr lIns="91440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sz="1500" dirty="0">
                <a:solidFill>
                  <a:schemeClr val="bg1"/>
                </a:solidFill>
              </a:rPr>
              <a:t>Click to add 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504FFB-1664-4F66-BC31-100C8DD98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50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B45578D-1855-4EC0-9E45-E1630D11ACA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3400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C93482C2-6151-4050-9F16-9952B0A017A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28432" y="640080"/>
            <a:ext cx="3544888" cy="3355723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982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82849"/>
            <a:ext cx="10058399" cy="3956692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8404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>
              <a:spcBef>
                <a:spcPts val="1200"/>
              </a:spcBef>
              <a:spcAft>
                <a:spcPts val="200"/>
              </a:spcAft>
              <a:defRPr sz="2400"/>
            </a:lvl3pPr>
            <a:lvl4pPr>
              <a:spcBef>
                <a:spcPts val="1200"/>
              </a:spcBef>
              <a:spcAft>
                <a:spcPts val="200"/>
              </a:spcAft>
              <a:defRPr sz="2400"/>
            </a:lvl4pPr>
            <a:lvl5pPr>
              <a:spcBef>
                <a:spcPts val="1200"/>
              </a:spcBef>
              <a:spcAft>
                <a:spcPts val="200"/>
              </a:spcAft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3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E0AB24-7427-4E0C-9E7C-B642B3170A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solidFill>
            <a:schemeClr val="accent6"/>
          </a:solidFill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30A2A8-DADD-44CC-B8A3-9BFFD5E76B6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705101"/>
            <a:ext cx="7537703" cy="2926080"/>
          </a:xfrm>
          <a:solidFill>
            <a:schemeClr val="bg1">
              <a:alpha val="93000"/>
            </a:schemeClr>
          </a:solidFill>
        </p:spPr>
        <p:txBody>
          <a:bodyPr lIns="822960" tIns="91440" bIns="822960" anchor="b" anchorCtr="0">
            <a:noAutofit/>
          </a:bodyPr>
          <a:lstStyle>
            <a:lvl1pPr>
              <a:defRPr sz="4800"/>
            </a:lvl1pPr>
          </a:lstStyle>
          <a:p>
            <a:r>
              <a:rPr lang="en-US" sz="5400" dirty="0">
                <a:solidFill>
                  <a:schemeClr val="tx1"/>
                </a:solidFill>
              </a:rPr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79DF17D8-A326-44D6-A77D-42DA99E9278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5389" y="4735798"/>
            <a:ext cx="6692313" cy="845849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>
                <a:solidFill>
                  <a:schemeClr val="tx1"/>
                </a:solidFill>
              </a:rP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7675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9">
            <a:extLst>
              <a:ext uri="{FF2B5EF4-FFF2-40B4-BE49-F238E27FC236}">
                <a16:creationId xmlns:a16="http://schemas.microsoft.com/office/drawing/2014/main" id="{8832B6D9-0469-48A5-A85E-8C5D8EF86B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z="4800" dirty="0">
                <a:solidFill>
                  <a:schemeClr val="tx1"/>
                </a:solidFill>
              </a:rPr>
              <a:t>Click to add title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8A8F00A-3EB2-4D4D-B4A7-990BB91D7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4142A7E4-A56F-4FC2-A81D-36A83134A21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1" y="2183367"/>
            <a:ext cx="4998720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BEAF6B01-7E55-3A14-DE85-588680B0910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503438" y="2183367"/>
            <a:ext cx="4672294" cy="3914850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None/>
              <a:defRPr sz="2400"/>
            </a:lvl1pPr>
            <a:lvl2pPr marL="347472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513635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79" y="286603"/>
            <a:ext cx="9966960" cy="145075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097280" y="2194560"/>
            <a:ext cx="6024003" cy="3754425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 marL="347472" indent="-347472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2pPr>
            <a:lvl3pPr marL="56692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3pPr>
            <a:lvl4pPr marL="74980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4pPr>
            <a:lvl5pPr marL="932688" indent="-182880">
              <a:spcBef>
                <a:spcPts val="1200"/>
              </a:spcBef>
              <a:spcAft>
                <a:spcPts val="2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06640" y="2194560"/>
            <a:ext cx="4067175" cy="3754425"/>
          </a:xfrm>
          <a:solidFill>
            <a:schemeClr val="tx1">
              <a:lumMod val="85000"/>
              <a:lumOff val="15000"/>
            </a:schemeClr>
          </a:solidFill>
        </p:spPr>
        <p:txBody>
          <a:bodyPr lIns="274320" tIns="274320" rIns="274320" bIns="274320">
            <a:normAutofit/>
          </a:bodyPr>
          <a:lstStyle>
            <a:lvl1pPr marL="512064" indent="-512064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1pPr>
            <a:lvl2pPr marL="65836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2pPr>
            <a:lvl3pPr marL="84124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3pPr>
            <a:lvl4pPr marL="102412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4pPr>
            <a:lvl5pPr marL="1207008" indent="-457200">
              <a:buClr>
                <a:schemeClr val="accent2"/>
              </a:buClr>
              <a:buFont typeface="+mj-lt"/>
              <a:buAutoNum type="arabicPeriod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11493E3-605E-569A-BC16-ACFDDE98E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097280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303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18782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Content and 2 Columns Lef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5F368C9-4803-45FD-A0BA-26B5679AF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1676" y="286603"/>
            <a:ext cx="6024004" cy="178852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6487FB7-F6EE-0454-5FB0-228B2EBCB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130366" y="2166571"/>
            <a:ext cx="603012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E27ABCA-7CD7-B1C6-D787-E3B8959F7FE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9763" y="287338"/>
            <a:ext cx="4067175" cy="2801123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244AF500-76F9-CD01-586B-E1B35B735F8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9763" y="3416796"/>
            <a:ext cx="4067175" cy="2801124"/>
          </a:xfrm>
          <a:solidFill>
            <a:schemeClr val="accent6"/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0EEE198-C7B9-2C56-05AC-997ADD4EE02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31676" y="2258012"/>
            <a:ext cx="6024003" cy="3959908"/>
          </a:xfrm>
        </p:spPr>
        <p:txBody>
          <a:bodyPr lIns="91440">
            <a:normAutofit/>
          </a:bodyPr>
          <a:lstStyle>
            <a:lvl1pPr marL="0" indent="0">
              <a:spcBef>
                <a:spcPts val="1200"/>
              </a:spcBef>
              <a:spcAft>
                <a:spcPts val="200"/>
              </a:spcAft>
              <a:buNone/>
              <a:defRPr sz="2400"/>
            </a:lvl1pPr>
            <a:lvl2pPr>
              <a:spcBef>
                <a:spcPts val="1200"/>
              </a:spcBef>
              <a:spcAft>
                <a:spcPts val="200"/>
              </a:spcAft>
              <a:defRPr sz="2000"/>
            </a:lvl2pPr>
            <a:lvl3pPr>
              <a:spcBef>
                <a:spcPts val="1200"/>
              </a:spcBef>
              <a:spcAft>
                <a:spcPts val="200"/>
              </a:spcAft>
              <a:defRPr sz="1600"/>
            </a:lvl3pPr>
            <a:lvl4pPr>
              <a:spcBef>
                <a:spcPts val="1200"/>
              </a:spcBef>
              <a:spcAft>
                <a:spcPts val="200"/>
              </a:spcAft>
              <a:defRPr sz="1600"/>
            </a:lvl4pPr>
            <a:lvl5pPr>
              <a:spcBef>
                <a:spcPts val="1200"/>
              </a:spcBef>
              <a:spcAft>
                <a:spcPts val="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02F1891-1ACC-4692-80A2-4F69EAAAE4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250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09675" y="2286000"/>
            <a:ext cx="2391941" cy="32485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840163" y="2286000"/>
            <a:ext cx="7315200" cy="3248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987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3DE7C46-EBCB-4558-B868-C6E743BAE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474" y="640080"/>
            <a:ext cx="7229518" cy="511386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D5FBCAA-65CF-CE8D-2A57-F07A559D61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5051" y="839520"/>
            <a:ext cx="6546596" cy="1729252"/>
          </a:xfrm>
        </p:spPr>
        <p:txBody>
          <a:bodyPr lIns="18288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AA471100-D8FC-C6A3-1AB4-9E0BBF5AA83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1035050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31FFC008-9C4B-BB79-13EF-E3E28AF0285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428872" y="2878052"/>
            <a:ext cx="3152775" cy="2557463"/>
          </a:xfrm>
        </p:spPr>
        <p:txBody>
          <a:bodyPr lIns="9144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4FE1E40-4668-3A25-AAEB-34B59D71BB2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556170" y="839520"/>
            <a:ext cx="2600779" cy="4915168"/>
          </a:xfrm>
          <a:noFill/>
        </p:spPr>
        <p:txBody>
          <a:bodyPr/>
          <a:lstStyle>
            <a:lvl1pPr marL="457200" indent="-4572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1pPr>
            <a:lvl2pPr marL="54406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2pPr>
            <a:lvl3pPr marL="72694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3pPr>
            <a:lvl4pPr marL="90982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4pPr>
            <a:lvl5pPr marL="1092708" indent="-342900">
              <a:spcBef>
                <a:spcPts val="1200"/>
              </a:spcBef>
              <a:spcAft>
                <a:spcPts val="200"/>
              </a:spcAft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592754-9FDD-4637-8931-8898DCEA2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4A9276-3942-47EA-B16C-FEF66FB6F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2128" y="2723126"/>
            <a:ext cx="646743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1839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9674" y="286603"/>
            <a:ext cx="9946006" cy="1450757"/>
          </a:xfrm>
        </p:spPr>
        <p:txBody>
          <a:bodyPr lIns="0"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able Placeholder 5">
            <a:extLst>
              <a:ext uri="{FF2B5EF4-FFF2-40B4-BE49-F238E27FC236}">
                <a16:creationId xmlns:a16="http://schemas.microsoft.com/office/drawing/2014/main" id="{7AA6B9BC-99C6-B9CE-63BB-C79284371A4A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209357" y="2313432"/>
            <a:ext cx="9946006" cy="36708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911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4E322D5-1CC3-400A-A187-55543F0E8B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itle 13">
            <a:extLst>
              <a:ext uri="{FF2B5EF4-FFF2-40B4-BE49-F238E27FC236}">
                <a16:creationId xmlns:a16="http://schemas.microsoft.com/office/drawing/2014/main" id="{EAD2187F-4097-47C0-8330-56262D3283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59485" y="640080"/>
            <a:ext cx="3690257" cy="2450676"/>
          </a:xfr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523EF1-B104-45FE-925A-5C7906FA1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7942633" y="3255512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A958037-C140-4697-8EAF-21C950A0EC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0936" y="640080"/>
            <a:ext cx="6912864" cy="5312664"/>
          </a:xfrm>
          <a:solidFill>
            <a:schemeClr val="accent6"/>
          </a:solidFill>
        </p:spPr>
        <p:txBody>
          <a:bodyPr>
            <a:normAutofit/>
          </a:bodyPr>
          <a:lstStyle>
            <a:lvl1pPr algn="ctr"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44613BB0-E0E0-4B1C-9926-EBE53B5420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859485" y="3429000"/>
            <a:ext cx="3690257" cy="2440094"/>
          </a:xfrm>
        </p:spPr>
        <p:txBody>
          <a:bodyPr lIns="9144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66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2361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8489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6516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1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64DCA-A9BF-A892-3059-84E13570D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7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4630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6775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7560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  <p:sldLayoutId id="2147483777" r:id="rId13"/>
    <p:sldLayoutId id="2147483778" r:id="rId14"/>
    <p:sldLayoutId id="2147483779" r:id="rId15"/>
    <p:sldLayoutId id="2147483780" r:id="rId16"/>
    <p:sldLayoutId id="2147483781" r:id="rId17"/>
    <p:sldLayoutId id="2147483782" r:id="rId18"/>
    <p:sldLayoutId id="2147483783" r:id="rId19"/>
    <p:sldLayoutId id="2147483784" r:id="rId20"/>
    <p:sldLayoutId id="2147483785" r:id="rId21"/>
    <p:sldLayoutId id="2147483786" r:id="rId22"/>
    <p:sldLayoutId id="2147483787" r:id="rId23"/>
    <p:sldLayoutId id="2147483788" r:id="rId2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 group of people sitting at a table">
            <a:extLst>
              <a:ext uri="{FF2B5EF4-FFF2-40B4-BE49-F238E27FC236}">
                <a16:creationId xmlns:a16="http://schemas.microsoft.com/office/drawing/2014/main" id="{6BEAD192-141F-FDDE-021B-8674B81EEC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C834208-78D3-55FF-0568-AC7434753C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ATIX by ADAVNTEC</a:t>
            </a:r>
            <a:br>
              <a:rPr lang="en-US" dirty="0"/>
            </a:br>
            <a:r>
              <a:rPr lang="en-US" sz="2400" dirty="0"/>
              <a:t>Enterprise Ticketing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79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F1126C3-E8A2-3CD0-697D-746CFC43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delivery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581F12-B5F1-AD9D-7842-465D15B76F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  <a:p>
            <a:endParaRPr lang="en-US" dirty="0"/>
          </a:p>
        </p:txBody>
      </p:sp>
      <p:graphicFrame>
        <p:nvGraphicFramePr>
          <p:cNvPr id="5" name="Table Placeholder 2">
            <a:extLst>
              <a:ext uri="{FF2B5EF4-FFF2-40B4-BE49-F238E27FC236}">
                <a16:creationId xmlns:a16="http://schemas.microsoft.com/office/drawing/2014/main" id="{BB71D2AD-8B6E-1A31-D71B-0C720A5B895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449842376"/>
              </p:ext>
            </p:extLst>
          </p:nvPr>
        </p:nvGraphicFramePr>
        <p:xfrm>
          <a:off x="3840163" y="2286000"/>
          <a:ext cx="7315200" cy="324802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15289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300995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300995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4696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5365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5365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4696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6653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991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613C2-6656-2A43-ABCE-B021D6A3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388F45F-4CEA-2255-ACB1-3478FBC2A03C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22309C3-D1EC-FAF3-C7BF-F5FF58E6BD33}"/>
              </a:ext>
            </a:extLst>
          </p:cNvPr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DBFB6-9EAA-8E31-B059-F1A4E4F5F93C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1948030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26D7E-EC6D-4B21-BCCC-32A29B9B2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5" name="Table Placeholder 3">
            <a:extLst>
              <a:ext uri="{FF2B5EF4-FFF2-40B4-BE49-F238E27FC236}">
                <a16:creationId xmlns:a16="http://schemas.microsoft.com/office/drawing/2014/main" id="{C4ACEFD6-5912-907A-54FC-199D35B71AE3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185770280"/>
              </p:ext>
            </p:extLst>
          </p:nvPr>
        </p:nvGraphicFramePr>
        <p:xfrm>
          <a:off x="1209675" y="2312988"/>
          <a:ext cx="9945688" cy="3671887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3453983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3415254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1538225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1538225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5539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3031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C2A-D6A8-4036-9B23-884C34482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People in the background shaking hands">
            <a:extLst>
              <a:ext uri="{FF2B5EF4-FFF2-40B4-BE49-F238E27FC236}">
                <a16:creationId xmlns:a16="http://schemas.microsoft.com/office/drawing/2014/main" id="{7152A34F-5793-48E6-BC6E-4B7215AA9A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" r="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55294-59B0-43EB-94D1-0BF9E175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0" bIns="45720" rtlCol="0" anchor="t"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850743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44E67-57A4-9825-9E94-C2B258A6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C3D74-CBD0-AEEC-7CF1-ED875B10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  <a:p>
            <a:r>
              <a:rPr lang="en-US" dirty="0"/>
              <a:t>Demonstration</a:t>
            </a:r>
          </a:p>
          <a:p>
            <a:r>
              <a:rPr lang="en-US" dirty="0"/>
              <a:t>Cost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3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erson standing in front of a group of people">
            <a:extLst>
              <a:ext uri="{FF2B5EF4-FFF2-40B4-BE49-F238E27FC236}">
                <a16:creationId xmlns:a16="http://schemas.microsoft.com/office/drawing/2014/main" id="{09326C02-AA2C-C412-E1A4-A2EAFAA84A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7" r="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F5278DA-6C8A-199D-CC43-831ACF8AF1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2773" y="2731605"/>
            <a:ext cx="7537703" cy="2926080"/>
          </a:xfrm>
        </p:spPr>
        <p:txBody>
          <a:bodyPr bIns="548640" anchor="b" anchorCtr="0"/>
          <a:lstStyle/>
          <a:p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2972507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5EE49-D1D1-AC61-F6C4-AA6B07CA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SaaS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33048-22A9-D939-B26C-9E8EDF36E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690465"/>
          </a:xfrm>
        </p:spPr>
        <p:txBody>
          <a:bodyPr>
            <a:normAutofit/>
          </a:bodyPr>
          <a:lstStyle/>
          <a:p>
            <a:r>
              <a:rPr lang="en-US" dirty="0"/>
              <a:t>ATIX “Just Drop a Ticket” </a:t>
            </a:r>
          </a:p>
          <a:p>
            <a:endParaRPr lang="en-US" dirty="0"/>
          </a:p>
        </p:txBody>
      </p:sp>
      <p:pic>
        <p:nvPicPr>
          <p:cNvPr id="7" name="Picture Placeholder 7" descr="Business man sitting at a desk">
            <a:extLst>
              <a:ext uri="{FF2B5EF4-FFF2-40B4-BE49-F238E27FC236}">
                <a16:creationId xmlns:a16="http://schemas.microsoft.com/office/drawing/2014/main" id="{44F51528-7C6C-676D-62ED-40AB97D9C5F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8" name="Picture Placeholder 9" descr="Handshake">
            <a:extLst>
              <a:ext uri="{FF2B5EF4-FFF2-40B4-BE49-F238E27FC236}">
                <a16:creationId xmlns:a16="http://schemas.microsoft.com/office/drawing/2014/main" id="{42986763-B4C8-5057-6222-0EC4939E710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"/>
          <a:stretch/>
        </p:blipFill>
        <p:spPr/>
      </p:pic>
      <p:pic>
        <p:nvPicPr>
          <p:cNvPr id="9" name="Picture Placeholder 11" descr="A group of people meeting in a room and writing">
            <a:extLst>
              <a:ext uri="{FF2B5EF4-FFF2-40B4-BE49-F238E27FC236}">
                <a16:creationId xmlns:a16="http://schemas.microsoft.com/office/drawing/2014/main" id="{140AE90F-CD65-3895-59E8-B7606863E8F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" b="87"/>
          <a:stretch/>
        </p:blipFill>
        <p:spPr/>
      </p:pic>
    </p:spTree>
    <p:extLst>
      <p:ext uri="{BB962C8B-B14F-4D97-AF65-F5344CB8AC3E}">
        <p14:creationId xmlns:p14="http://schemas.microsoft.com/office/powerpoint/2010/main" val="1435895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06819-AA5B-295D-8572-4858952D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ATIX?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83709-886B-3B06-E9F0-11D361B52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ATIX by ADVANTEC is a Streamlit-cloud based enterprise ticketing solution designed for ALL employees at ADVANTEC to manage work requests.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Multi-Department Support: </a:t>
            </a:r>
          </a:p>
          <a:p>
            <a:pPr marL="726948" lvl="1" indent="-342900"/>
            <a:r>
              <a:rPr lang="en-US" sz="1800" dirty="0"/>
              <a:t>Data Engineering</a:t>
            </a:r>
          </a:p>
          <a:p>
            <a:pPr marL="726948" lvl="1" indent="-342900"/>
            <a:r>
              <a:rPr lang="en-US" sz="1800" dirty="0"/>
              <a:t>Civil Engineering </a:t>
            </a:r>
          </a:p>
          <a:p>
            <a:pPr marL="726948" lvl="1" indent="-342900"/>
            <a:r>
              <a:rPr lang="en-US" sz="1800" dirty="0"/>
              <a:t>Admin/HR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Employees can drop a ticket to collogues and request their services upon approval from their Project Manager (PM).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PM’s will receive real-time notifications through Email and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166673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8" descr="Business team brainstorming">
            <a:extLst>
              <a:ext uri="{FF2B5EF4-FFF2-40B4-BE49-F238E27FC236}">
                <a16:creationId xmlns:a16="http://schemas.microsoft.com/office/drawing/2014/main" id="{424B3BE0-07C0-D05C-0B61-4BE33E9E08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277" b="27277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B207F5D-5F40-264B-0403-3682CB3DC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274320" rIns="822960" bIns="914400" anchor="b" anchorCtr="0"/>
          <a:lstStyle/>
          <a:p>
            <a:r>
              <a:rPr lang="en-US" dirty="0"/>
              <a:t>Selecting visual aids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4B5DA33-D8F1-18AD-FDB2-F6C8B3E0AC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3042288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AD8A-1DD0-5798-279E-723AFBF2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E50FB-473C-3BEA-8431-B03765A89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FD42C-9F4E-2D2B-754C-DED3325D89C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4288213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1CDF-C16E-D9FB-0490-6752F3BAC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6F8E5A-CF7D-4AEA-7B11-1CF53A7298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24F7D-6361-80D6-276E-7CF274A9DF13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67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16DB-BC4C-330B-1179-90F5684F6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impact</a:t>
            </a:r>
          </a:p>
        </p:txBody>
      </p:sp>
      <p:pic>
        <p:nvPicPr>
          <p:cNvPr id="6" name="Content Placeholder 14" descr="Office clerk searching for files">
            <a:extLst>
              <a:ext uri="{FF2B5EF4-FFF2-40B4-BE49-F238E27FC236}">
                <a16:creationId xmlns:a16="http://schemas.microsoft.com/office/drawing/2014/main" id="{08637BD7-EBE7-9B0F-2D96-E02697A450F5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40888" y="288896"/>
            <a:ext cx="4064924" cy="2797233"/>
          </a:xfrm>
        </p:spPr>
      </p:pic>
      <p:pic>
        <p:nvPicPr>
          <p:cNvPr id="7" name="Content Placeholder 19" descr="Three women brainstorming">
            <a:extLst>
              <a:ext uri="{FF2B5EF4-FFF2-40B4-BE49-F238E27FC236}">
                <a16:creationId xmlns:a16="http://schemas.microsoft.com/office/drawing/2014/main" id="{C5646C18-01E0-75C8-7655-4411D8143C9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639763" y="3417230"/>
            <a:ext cx="4067175" cy="2800077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71E581-3C99-81DE-3F57-81E7595DC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</p:spTree>
    <p:extLst>
      <p:ext uri="{BB962C8B-B14F-4D97-AF65-F5344CB8AC3E}">
        <p14:creationId xmlns:p14="http://schemas.microsoft.com/office/powerpoint/2010/main" val="190086829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887178-918B-41B5-90B5-AF84E76A422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E6FD3E-3033-4D44-9759-980DCC3E7F4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6FDF0338-C524-4CF6-9268-3569B65741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{287608DB-B42A-4BE2-BD43-4311456FDE7E}TF776e3e59-1204-479e-95b5-5e72eaac51ab78076569_win32-dba623c40f6b</Template>
  <TotalTime>386</TotalTime>
  <Words>430</Words>
  <Application>Microsoft Office PowerPoint</Application>
  <PresentationFormat>Widescreen</PresentationFormat>
  <Paragraphs>124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RetrospectVTI</vt:lpstr>
      <vt:lpstr>ATIX by ADAVNTEC Enterprise Ticketing Solution</vt:lpstr>
      <vt:lpstr>Agenda</vt:lpstr>
      <vt:lpstr>Project Overview</vt:lpstr>
      <vt:lpstr>SaaS Solution</vt:lpstr>
      <vt:lpstr>What is ATIX? 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Christopher I. Quijano</dc:creator>
  <cp:lastModifiedBy>Christopher I. Quijano</cp:lastModifiedBy>
  <cp:revision>1</cp:revision>
  <dcterms:created xsi:type="dcterms:W3CDTF">2025-09-08T18:05:39Z</dcterms:created>
  <dcterms:modified xsi:type="dcterms:W3CDTF">2025-09-09T00:32:03Z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